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2E5EF73-3477-41CE-9BBE-2F9D4138B813}">
  <a:tblStyle styleId="{82E5EF73-3477-41CE-9BBE-2F9D4138B81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bc0f6d7d3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bc0f6d7d3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bc0f6d7d31_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bc0f6d7d31_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bc0f6d7d31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bc0f6d7d31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bc1ae8a9d6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bc1ae8a9d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c1ae8a9d6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bc1ae8a9d6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bc1ae8a9d6_4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bc1ae8a9d6_4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c1ae8a9d6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bc1ae8a9d6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c3c50968c9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c3c50968c9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c0f6d7d31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c0f6d7d31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c1ae8a9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c1ae8a9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bc0f6d7d31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bc0f6d7d31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c3c50968c9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c3c50968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c3c50968c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c3c50968c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c3c50968c9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c3c50968c9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bc1ae8a9d6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bc1ae8a9d6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bc1ae8a9d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bc1ae8a9d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c3c50968c9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c3c50968c9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bc0f6d7d31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c0f6d7d31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bc1ae8a9d6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bc1ae8a9d6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bc0f6d7d31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bc0f6d7d31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bc1ae8a9d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c1ae8a9d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bc0f6d7d31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bc0f6d7d31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bc1ae8a9d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c1ae8a9d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bc1ae8a9d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bc1ae8a9d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c3c50968c9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c3c50968c9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bc0f6d7d3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c0f6d7d3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bc0f6d7d31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bc0f6d7d31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bc0f6d7d31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bc0f6d7d31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bc0f6d7d3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bc0f6d7d3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rtl="0" algn="l">
              <a:lnSpc>
                <a:spcPct val="115000"/>
              </a:lnSpc>
              <a:spcBef>
                <a:spcPts val="1200"/>
              </a:spcBef>
              <a:spcAft>
                <a:spcPts val="0"/>
              </a:spcAft>
              <a:buClr>
                <a:schemeClr val="dk1"/>
              </a:buClr>
              <a:buSzPts val="900"/>
              <a:buChar char="●"/>
            </a:pPr>
            <a:r>
              <a:rPr lang="en" sz="900">
                <a:solidFill>
                  <a:schemeClr val="dk1"/>
                </a:solidFill>
              </a:rPr>
              <a:t>Resampling: lấy mẫu nhiều lần</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Augumentative oversampling</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semi-supervised learning</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en" sz="900">
                <a:solidFill>
                  <a:schemeClr val="dk1"/>
                </a:solidFill>
              </a:rPr>
              <a:t>cost sensitive learning</a:t>
            </a:r>
            <a:endParaRPr sz="9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bc0f6d7d31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bc0f6d7d31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bc0f6d7d3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bc0f6d7d3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bc0f6d7d31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bc0f6d7d31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bc0f6d7d31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bc0f6d7d31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bc0f6d7d31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bc0f6d7d31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8.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059550"/>
            <a:ext cx="8520600" cy="11529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2400"/>
              <a:t>Ứng dụng mạng sinh đối kháng GAN trong vấn đề mất cân bằng dữ liệu</a:t>
            </a:r>
            <a:endParaRPr b="1" sz="2400"/>
          </a:p>
        </p:txBody>
      </p:sp>
      <p:sp>
        <p:nvSpPr>
          <p:cNvPr id="55" name="Google Shape;55;p13"/>
          <p:cNvSpPr txBox="1"/>
          <p:nvPr>
            <p:ph idx="1" type="subTitle"/>
          </p:nvPr>
        </p:nvSpPr>
        <p:spPr>
          <a:xfrm>
            <a:off x="2394450" y="3603475"/>
            <a:ext cx="4355100" cy="124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300">
                <a:solidFill>
                  <a:schemeClr val="dk1"/>
                </a:solidFill>
              </a:rPr>
              <a:t>    Đinh Tuấn Anh - 19489471</a:t>
            </a:r>
            <a:endParaRPr sz="1300">
              <a:solidFill>
                <a:schemeClr val="dk1"/>
              </a:solidFill>
            </a:endParaRPr>
          </a:p>
          <a:p>
            <a:pPr indent="0" lvl="0" marL="0" rtl="0" algn="ctr">
              <a:spcBef>
                <a:spcPts val="0"/>
              </a:spcBef>
              <a:spcAft>
                <a:spcPts val="0"/>
              </a:spcAft>
              <a:buClr>
                <a:schemeClr val="dk1"/>
              </a:buClr>
              <a:buSzPts val="1100"/>
              <a:buFont typeface="Arial"/>
              <a:buNone/>
            </a:pPr>
            <a:r>
              <a:rPr lang="en" sz="1300">
                <a:solidFill>
                  <a:schemeClr val="dk1"/>
                </a:solidFill>
              </a:rPr>
              <a:t>    Ngô Đức Bảo - 19487461</a:t>
            </a:r>
            <a:endParaRPr sz="1300">
              <a:solidFill>
                <a:schemeClr val="dk1"/>
              </a:solidFill>
            </a:endParaRPr>
          </a:p>
          <a:p>
            <a:pPr indent="0" lvl="0" marL="0" rtl="0" algn="ctr">
              <a:spcBef>
                <a:spcPts val="0"/>
              </a:spcBef>
              <a:spcAft>
                <a:spcPts val="0"/>
              </a:spcAft>
              <a:buClr>
                <a:schemeClr val="dk1"/>
              </a:buClr>
              <a:buSzPts val="1100"/>
              <a:buFont typeface="Arial"/>
              <a:buNone/>
            </a:pPr>
            <a:r>
              <a:rPr lang="en" sz="1300">
                <a:solidFill>
                  <a:schemeClr val="dk1"/>
                </a:solidFill>
              </a:rPr>
              <a:t>    Lưu Đức Anh - 19478881</a:t>
            </a:r>
            <a:endParaRPr sz="1300">
              <a:solidFill>
                <a:schemeClr val="dk1"/>
              </a:solidFill>
            </a:endParaRPr>
          </a:p>
          <a:p>
            <a:pPr indent="0" lvl="0" marL="0" rtl="0" algn="ctr">
              <a:spcBef>
                <a:spcPts val="0"/>
              </a:spcBef>
              <a:spcAft>
                <a:spcPts val="0"/>
              </a:spcAft>
              <a:buNone/>
            </a:pPr>
            <a:r>
              <a:rPr lang="en" sz="1300">
                <a:solidFill>
                  <a:schemeClr val="dk1"/>
                </a:solidFill>
              </a:rPr>
              <a:t>    Trần Nam Bá - 19506751</a:t>
            </a:r>
            <a:endParaRPr sz="1300"/>
          </a:p>
        </p:txBody>
      </p:sp>
      <p:pic>
        <p:nvPicPr>
          <p:cNvPr id="56" name="Google Shape;56;p13"/>
          <p:cNvPicPr preferRelativeResize="0"/>
          <p:nvPr/>
        </p:nvPicPr>
        <p:blipFill>
          <a:blip r:embed="rId4">
            <a:alphaModFix/>
          </a:blip>
          <a:stretch>
            <a:fillRect/>
          </a:stretch>
        </p:blipFill>
        <p:spPr>
          <a:xfrm>
            <a:off x="3630263" y="-1"/>
            <a:ext cx="2506875" cy="1092825"/>
          </a:xfrm>
          <a:prstGeom prst="rect">
            <a:avLst/>
          </a:prstGeom>
          <a:noFill/>
          <a:ln>
            <a:noFill/>
          </a:ln>
        </p:spPr>
      </p:pic>
      <p:sp>
        <p:nvSpPr>
          <p:cNvPr id="57" name="Google Shape;57;p13"/>
          <p:cNvSpPr txBox="1"/>
          <p:nvPr>
            <p:ph idx="1" type="subTitle"/>
          </p:nvPr>
        </p:nvSpPr>
        <p:spPr>
          <a:xfrm>
            <a:off x="623413" y="1605038"/>
            <a:ext cx="8520600" cy="4545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b="1" lang="en" sz="1800">
                <a:solidFill>
                  <a:schemeClr val="dk1"/>
                </a:solidFill>
              </a:rPr>
              <a:t>Báo cáo đồ án môn thị giác máy tính</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biến thể của GAN</a:t>
            </a:r>
            <a:endParaRPr/>
          </a:p>
        </p:txBody>
      </p:sp>
      <p:sp>
        <p:nvSpPr>
          <p:cNvPr id="115" name="Google Shape;115;p22"/>
          <p:cNvSpPr txBox="1"/>
          <p:nvPr>
            <p:ph idx="1" type="body"/>
          </p:nvPr>
        </p:nvSpPr>
        <p:spPr>
          <a:xfrm>
            <a:off x="311700" y="1152475"/>
            <a:ext cx="8520600" cy="36783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300"/>
              <a:t>Các biến thể của GAN được chia làm 3 nhóm:</a:t>
            </a:r>
            <a:endParaRPr sz="1300"/>
          </a:p>
          <a:p>
            <a:pPr indent="-311150" lvl="0" marL="457200" rtl="0" algn="l">
              <a:spcBef>
                <a:spcPts val="1200"/>
              </a:spcBef>
              <a:spcAft>
                <a:spcPts val="0"/>
              </a:spcAft>
              <a:buClr>
                <a:schemeClr val="dk1"/>
              </a:buClr>
              <a:buSzPts val="1300"/>
              <a:buChar char="●"/>
            </a:pPr>
            <a:r>
              <a:rPr lang="en" sz="1300"/>
              <a:t>Các biến thể về kiến trúc:</a:t>
            </a:r>
            <a:endParaRPr sz="1300"/>
          </a:p>
          <a:p>
            <a:pPr indent="-311150" lvl="1" marL="914400" rtl="0" algn="l">
              <a:spcBef>
                <a:spcPts val="0"/>
              </a:spcBef>
              <a:spcAft>
                <a:spcPts val="0"/>
              </a:spcAft>
              <a:buClr>
                <a:schemeClr val="dk1"/>
              </a:buClr>
              <a:buSzPts val="1300"/>
              <a:buChar char="○"/>
            </a:pPr>
            <a:r>
              <a:rPr lang="en" sz="1300"/>
              <a:t>DCGAN(Deep Convolutional GAN): mạng GAN đầu tiên được đề xuất là MLP, với ảnh có ma trận lớn thì chúng ta dùng mạng Convolutional nên kiến trúc này là thay MLP GAN bằng CNN GAN</a:t>
            </a:r>
            <a:endParaRPr sz="1300"/>
          </a:p>
          <a:p>
            <a:pPr indent="-311150" lvl="1" marL="914400" rtl="0" algn="l">
              <a:spcBef>
                <a:spcPts val="0"/>
              </a:spcBef>
              <a:spcAft>
                <a:spcPts val="0"/>
              </a:spcAft>
              <a:buClr>
                <a:schemeClr val="dk1"/>
              </a:buClr>
              <a:buSzPts val="1300"/>
              <a:buChar char="○"/>
            </a:pPr>
            <a:r>
              <a:rPr lang="en" sz="1300"/>
              <a:t>Autoencoders based GAN:</a:t>
            </a:r>
            <a:endParaRPr sz="1300"/>
          </a:p>
          <a:p>
            <a:pPr indent="-311150" lvl="2" marL="1371600" rtl="0" algn="l">
              <a:spcBef>
                <a:spcPts val="0"/>
              </a:spcBef>
              <a:spcAft>
                <a:spcPts val="0"/>
              </a:spcAft>
              <a:buClr>
                <a:schemeClr val="dk1"/>
              </a:buClr>
              <a:buSzPts val="1300"/>
              <a:buChar char="■"/>
            </a:pPr>
            <a:r>
              <a:rPr lang="en" sz="1300"/>
              <a:t>AAE</a:t>
            </a:r>
            <a:endParaRPr sz="1300"/>
          </a:p>
          <a:p>
            <a:pPr indent="-311150" lvl="2" marL="1371600" rtl="0" algn="l">
              <a:spcBef>
                <a:spcPts val="0"/>
              </a:spcBef>
              <a:spcAft>
                <a:spcPts val="0"/>
              </a:spcAft>
              <a:buClr>
                <a:schemeClr val="dk1"/>
              </a:buClr>
              <a:buSzPts val="1300"/>
              <a:buChar char="■"/>
            </a:pPr>
            <a:r>
              <a:rPr lang="en" sz="1300"/>
              <a:t>BiGAN</a:t>
            </a:r>
            <a:endParaRPr sz="1300"/>
          </a:p>
          <a:p>
            <a:pPr indent="-311150" lvl="2" marL="1371600" rtl="0" algn="l">
              <a:spcBef>
                <a:spcPts val="0"/>
              </a:spcBef>
              <a:spcAft>
                <a:spcPts val="0"/>
              </a:spcAft>
              <a:buClr>
                <a:schemeClr val="dk1"/>
              </a:buClr>
              <a:buSzPts val="1300"/>
              <a:buChar char="■"/>
            </a:pPr>
            <a:r>
              <a:rPr lang="en" sz="1300"/>
              <a:t>…</a:t>
            </a:r>
            <a:endParaRPr sz="1300"/>
          </a:p>
          <a:p>
            <a:pPr indent="-311150" lvl="1" marL="914400" rtl="0" algn="l">
              <a:spcBef>
                <a:spcPts val="0"/>
              </a:spcBef>
              <a:spcAft>
                <a:spcPts val="0"/>
              </a:spcAft>
              <a:buClr>
                <a:schemeClr val="dk1"/>
              </a:buClr>
              <a:buSzPts val="1300"/>
              <a:buChar char="○"/>
            </a:pPr>
            <a:r>
              <a:rPr lang="en" sz="1300"/>
              <a:t>Conditional based GAN:</a:t>
            </a:r>
            <a:endParaRPr sz="1300"/>
          </a:p>
          <a:p>
            <a:pPr indent="-311150" lvl="2" marL="1371600" rtl="0" algn="l">
              <a:spcBef>
                <a:spcPts val="0"/>
              </a:spcBef>
              <a:spcAft>
                <a:spcPts val="0"/>
              </a:spcAft>
              <a:buClr>
                <a:schemeClr val="dk1"/>
              </a:buClr>
              <a:buSzPts val="1300"/>
              <a:buChar char="■"/>
            </a:pPr>
            <a:r>
              <a:rPr lang="en" sz="1300"/>
              <a:t>cGAN(Conditional GAN)</a:t>
            </a:r>
            <a:endParaRPr sz="1300"/>
          </a:p>
          <a:p>
            <a:pPr indent="-311150" lvl="2" marL="1371600" rtl="0" algn="l">
              <a:spcBef>
                <a:spcPts val="0"/>
              </a:spcBef>
              <a:spcAft>
                <a:spcPts val="0"/>
              </a:spcAft>
              <a:buClr>
                <a:schemeClr val="dk1"/>
              </a:buClr>
              <a:buSzPts val="1300"/>
              <a:buChar char="■"/>
            </a:pPr>
            <a:r>
              <a:rPr lang="en" sz="1300"/>
              <a:t>ACGAN(Auxiliary Classifier GAN)</a:t>
            </a:r>
            <a:endParaRPr sz="1300"/>
          </a:p>
          <a:p>
            <a:pPr indent="-311150" lvl="2" marL="1371600" rtl="0" algn="l">
              <a:spcBef>
                <a:spcPts val="0"/>
              </a:spcBef>
              <a:spcAft>
                <a:spcPts val="0"/>
              </a:spcAft>
              <a:buClr>
                <a:schemeClr val="dk1"/>
              </a:buClr>
              <a:buSzPts val="1300"/>
              <a:buChar char="■"/>
            </a:pPr>
            <a:r>
              <a:rPr lang="en" sz="1300"/>
              <a:t>…</a:t>
            </a:r>
            <a:endParaRPr sz="1300"/>
          </a:p>
          <a:p>
            <a:pPr indent="-311150" lvl="0" marL="457200" rtl="0" algn="l">
              <a:spcBef>
                <a:spcPts val="0"/>
              </a:spcBef>
              <a:spcAft>
                <a:spcPts val="0"/>
              </a:spcAft>
              <a:buClr>
                <a:schemeClr val="dk1"/>
              </a:buClr>
              <a:buSzPts val="1300"/>
              <a:buChar char="●"/>
            </a:pPr>
            <a:r>
              <a:rPr lang="en" sz="1300"/>
              <a:t>Training tricks: GAN thường khó để train, cải thiện hiệu quả training bằng cách feature matching, minibatch discrimination, historical averaging. one-side label smoothing,..</a:t>
            </a:r>
            <a:endParaRPr sz="1300"/>
          </a:p>
          <a:p>
            <a:pPr indent="-311150" lvl="0" marL="457200" rtl="0" algn="l">
              <a:spcBef>
                <a:spcPts val="0"/>
              </a:spcBef>
              <a:spcAft>
                <a:spcPts val="0"/>
              </a:spcAft>
              <a:buClr>
                <a:schemeClr val="dk1"/>
              </a:buClr>
              <a:buSzPts val="1300"/>
              <a:buChar char="●"/>
            </a:pPr>
            <a:r>
              <a:rPr lang="en" sz="1300"/>
              <a:t>Biến thể mục tiêu: để cải thiện tính ổn định và giải quyết vấn đề vanishing gradient các hàm mục tiêu</a:t>
            </a:r>
            <a:endParaRPr sz="1300"/>
          </a:p>
          <a:p>
            <a:pPr indent="0" lvl="0" marL="0" rtl="0" algn="l">
              <a:spcBef>
                <a:spcPts val="1200"/>
              </a:spcBef>
              <a:spcAft>
                <a:spcPts val="1200"/>
              </a:spcAft>
              <a:buNone/>
            </a:pPr>
            <a:r>
              <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Các biến thể GAN nhóm sử dụng</a:t>
            </a:r>
            <a:endParaRPr/>
          </a:p>
        </p:txBody>
      </p:sp>
      <p:sp>
        <p:nvSpPr>
          <p:cNvPr id="121" name="Google Shape;121;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DCGAN</a:t>
            </a:r>
            <a:endParaRPr/>
          </a:p>
          <a:p>
            <a:pPr indent="-342900" lvl="0" marL="457200" rtl="0" algn="l">
              <a:spcBef>
                <a:spcPts val="0"/>
              </a:spcBef>
              <a:spcAft>
                <a:spcPts val="0"/>
              </a:spcAft>
              <a:buSzPts val="1800"/>
              <a:buChar char="-"/>
            </a:pPr>
            <a:r>
              <a:rPr lang="en"/>
              <a:t>cGAN</a:t>
            </a:r>
            <a:endParaRPr/>
          </a:p>
          <a:p>
            <a:pPr indent="-342900" lvl="0" marL="457200" rtl="0" algn="l">
              <a:spcBef>
                <a:spcPts val="0"/>
              </a:spcBef>
              <a:spcAft>
                <a:spcPts val="0"/>
              </a:spcAft>
              <a:buSzPts val="1800"/>
              <a:buChar char="-"/>
            </a:pPr>
            <a:r>
              <a:rPr lang="en"/>
              <a:t>ACGAN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DCGAN - Deep Convolutional GAN</a:t>
            </a:r>
            <a:endParaRPr/>
          </a:p>
        </p:txBody>
      </p:sp>
      <p:pic>
        <p:nvPicPr>
          <p:cNvPr id="127" name="Google Shape;127;p24"/>
          <p:cNvPicPr preferRelativeResize="0"/>
          <p:nvPr/>
        </p:nvPicPr>
        <p:blipFill>
          <a:blip r:embed="rId3">
            <a:alphaModFix/>
          </a:blip>
          <a:stretch>
            <a:fillRect/>
          </a:stretch>
        </p:blipFill>
        <p:spPr>
          <a:xfrm>
            <a:off x="607300" y="1017725"/>
            <a:ext cx="7746025" cy="1596950"/>
          </a:xfrm>
          <a:prstGeom prst="rect">
            <a:avLst/>
          </a:prstGeom>
          <a:noFill/>
          <a:ln>
            <a:noFill/>
          </a:ln>
        </p:spPr>
      </p:pic>
      <p:sp>
        <p:nvSpPr>
          <p:cNvPr id="128" name="Google Shape;128;p24"/>
          <p:cNvSpPr txBox="1"/>
          <p:nvPr/>
        </p:nvSpPr>
        <p:spPr>
          <a:xfrm>
            <a:off x="496750" y="2646325"/>
            <a:ext cx="8113500" cy="2143500"/>
          </a:xfrm>
          <a:prstGeom prst="rect">
            <a:avLst/>
          </a:prstGeom>
          <a:noFill/>
          <a:ln>
            <a:noFill/>
          </a:ln>
        </p:spPr>
        <p:txBody>
          <a:bodyPr anchorCtr="0" anchor="t" bIns="91425" lIns="91425" spcFirstLastPara="1" rIns="91425" wrap="square" tIns="91425">
            <a:noAutofit/>
          </a:bodyPr>
          <a:lstStyle/>
          <a:p>
            <a:pPr indent="-317500" lvl="0" marL="457200" rtl="0" algn="just">
              <a:spcBef>
                <a:spcPts val="0"/>
              </a:spcBef>
              <a:spcAft>
                <a:spcPts val="0"/>
              </a:spcAft>
              <a:buSzPts val="1400"/>
              <a:buChar char="-"/>
            </a:pPr>
            <a:r>
              <a:rPr lang="en"/>
              <a:t>DCGAN là một kiến trúc GAN sử dụng Convolutions.</a:t>
            </a:r>
            <a:endParaRPr/>
          </a:p>
          <a:p>
            <a:pPr indent="-317500" lvl="0" marL="457200" rtl="0" algn="just">
              <a:spcBef>
                <a:spcPts val="0"/>
              </a:spcBef>
              <a:spcAft>
                <a:spcPts val="0"/>
              </a:spcAft>
              <a:buSzPts val="1400"/>
              <a:buChar char="-"/>
            </a:pPr>
            <a:r>
              <a:rPr lang="en"/>
              <a:t>Nó chủ yếu bao gồm các lớp tích chập mà không có các lớp max-pooling hoặc fully-connected.Thay vào đó, nó sử dụng stride convolutional và transposed convolution để lấy mẫu.</a:t>
            </a:r>
            <a:endParaRPr/>
          </a:p>
          <a:p>
            <a:pPr indent="-317500" lvl="0" marL="457200" rtl="0" algn="just">
              <a:spcBef>
                <a:spcPts val="0"/>
              </a:spcBef>
              <a:spcAft>
                <a:spcPts val="0"/>
              </a:spcAft>
              <a:buSzPts val="1400"/>
              <a:buChar char="-"/>
            </a:pPr>
            <a:r>
              <a:rPr lang="en"/>
              <a:t>DCGAN được tạo từ hai mô hình riêng biệt, bộ tạo(generator) và bộ phân biệt (discriminator).</a:t>
            </a:r>
            <a:endParaRPr/>
          </a:p>
          <a:p>
            <a:pPr indent="-317500" lvl="0" marL="457200" rtl="0" algn="just">
              <a:spcBef>
                <a:spcPts val="0"/>
              </a:spcBef>
              <a:spcAft>
                <a:spcPts val="0"/>
              </a:spcAft>
              <a:buSzPts val="1400"/>
              <a:buChar char="-"/>
            </a:pPr>
            <a:r>
              <a:rPr lang="en"/>
              <a:t>Công việc của generator là tạo ra các hình ảnh 'giả' trông giống như hình ảnh huấn luyện.</a:t>
            </a:r>
            <a:endParaRPr/>
          </a:p>
          <a:p>
            <a:pPr indent="-317500" lvl="0" marL="457200" rtl="0" algn="just">
              <a:spcBef>
                <a:spcPts val="0"/>
              </a:spcBef>
              <a:spcAft>
                <a:spcPts val="0"/>
              </a:spcAft>
              <a:buSzPts val="1400"/>
              <a:buChar char="-"/>
            </a:pPr>
            <a:r>
              <a:rPr lang="en"/>
              <a:t>Công việc của discriminator là xem xét một hình ảnh và đưa ra kết quả xem đó là hình ảnh huấn luyện thực hay hình ảnh giả mạo từ generator.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Mô hình kiến trúc của DCGAN trên tập dữ liệu MNIST</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https://miro.medium.com/max/875/0*d6uK5r08HQEhWbLW.png" id="135" name="Google Shape;135;p25"/>
          <p:cNvPicPr preferRelativeResize="0"/>
          <p:nvPr/>
        </p:nvPicPr>
        <p:blipFill>
          <a:blip r:embed="rId3">
            <a:alphaModFix/>
          </a:blip>
          <a:stretch>
            <a:fillRect/>
          </a:stretch>
        </p:blipFill>
        <p:spPr>
          <a:xfrm>
            <a:off x="404800" y="1152475"/>
            <a:ext cx="8334375" cy="260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Generator</a:t>
            </a:r>
            <a:endParaRPr/>
          </a:p>
        </p:txBody>
      </p:sp>
      <p:sp>
        <p:nvSpPr>
          <p:cNvPr id="141" name="Google Shape;141;p26"/>
          <p:cNvSpPr txBox="1"/>
          <p:nvPr>
            <p:ph idx="1" type="body"/>
          </p:nvPr>
        </p:nvSpPr>
        <p:spPr>
          <a:xfrm>
            <a:off x="311700" y="1017725"/>
            <a:ext cx="8520600" cy="3726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Generator tổng hợp các hình ảnh giả, hình ảnh giả được tạo ra từ nhiễu bằng cách sử dụng nghịch đảo của tích chập, được gọi là transposed convolution.</a:t>
            </a:r>
            <a:endParaRPr/>
          </a:p>
          <a:p>
            <a:pPr indent="-342900" lvl="0" marL="457200" rtl="0" algn="l">
              <a:spcBef>
                <a:spcPts val="0"/>
              </a:spcBef>
              <a:spcAft>
                <a:spcPts val="0"/>
              </a:spcAft>
              <a:buSzPts val="1800"/>
              <a:buChar char="-"/>
            </a:pPr>
            <a:r>
              <a:rPr lang="en"/>
              <a:t>Ở giữa các lớp, batch norm giúp ổn định quá trình học. Hàm kích hoạt sau mỗi lớp là một ReLU.</a:t>
            </a:r>
            <a:endParaRPr/>
          </a:p>
          <a:p>
            <a:pPr indent="-342900" lvl="0" marL="457200" rtl="0" algn="l">
              <a:spcBef>
                <a:spcPts val="0"/>
              </a:spcBef>
              <a:spcAft>
                <a:spcPts val="0"/>
              </a:spcAft>
              <a:buSzPts val="1800"/>
              <a:buChar char="-"/>
            </a:pPr>
            <a:r>
              <a:rPr lang="en"/>
              <a:t>Output của sigmoid ở lớp cuối cùng tạo ra hình ảnh giả.</a:t>
            </a:r>
            <a:endParaRPr/>
          </a:p>
          <a:p>
            <a:pPr indent="-342900" lvl="0" marL="457200" rtl="0" algn="l">
              <a:spcBef>
                <a:spcPts val="0"/>
              </a:spcBef>
              <a:spcAft>
                <a:spcPts val="0"/>
              </a:spcAft>
              <a:buSzPts val="1800"/>
              <a:buChar char="-"/>
            </a:pPr>
            <a:r>
              <a:rPr lang="en"/>
              <a:t>Sử dụng ConvTranpose2d để mở rộng kích thước hình ảnh từ 7×7 lên 28×28</a:t>
            </a:r>
            <a:endParaRPr/>
          </a:p>
          <a:p>
            <a:pPr indent="0" lvl="0" marL="457200" rtl="0" algn="l">
              <a:spcBef>
                <a:spcPts val="1200"/>
              </a:spcBef>
              <a:spcAft>
                <a:spcPts val="1200"/>
              </a:spcAft>
              <a:buNone/>
            </a:pPr>
            <a:r>
              <a:rPr lang="en"/>
              <a:t>=&gt; giúp mở rộng kích thước hình ảnh mà còn tạo ra hình ảnh có chất lượng tốt hơn</a:t>
            </a:r>
            <a:endParaRPr/>
          </a:p>
        </p:txBody>
      </p:sp>
      <p:pic>
        <p:nvPicPr>
          <p:cNvPr descr="https://miro.medium.com/max/875/1*gvBT3h4JD7eUN0GexHwx2w.png" id="142" name="Google Shape;142;p26"/>
          <p:cNvPicPr preferRelativeResize="0"/>
          <p:nvPr/>
        </p:nvPicPr>
        <p:blipFill>
          <a:blip r:embed="rId3">
            <a:alphaModFix/>
          </a:blip>
          <a:stretch>
            <a:fillRect/>
          </a:stretch>
        </p:blipFill>
        <p:spPr>
          <a:xfrm>
            <a:off x="1134412" y="3391750"/>
            <a:ext cx="6875175" cy="1243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Discriminator</a:t>
            </a:r>
            <a:endParaRPr/>
          </a:p>
        </p:txBody>
      </p:sp>
      <p:sp>
        <p:nvSpPr>
          <p:cNvPr id="148" name="Google Shape;148;p27"/>
          <p:cNvSpPr txBox="1"/>
          <p:nvPr>
            <p:ph idx="1" type="body"/>
          </p:nvPr>
        </p:nvSpPr>
        <p:spPr>
          <a:xfrm>
            <a:off x="311700" y="1017725"/>
            <a:ext cx="8520600" cy="3726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L</a:t>
            </a:r>
            <a:r>
              <a:rPr lang="en"/>
              <a:t>à một Convolutional Neural Network (CNN).</a:t>
            </a:r>
            <a:endParaRPr/>
          </a:p>
          <a:p>
            <a:pPr indent="-342900" lvl="0" marL="457200" rtl="0" algn="l">
              <a:spcBef>
                <a:spcPts val="0"/>
              </a:spcBef>
              <a:spcAft>
                <a:spcPts val="0"/>
              </a:spcAft>
              <a:buSzPts val="1800"/>
              <a:buChar char="-"/>
            </a:pPr>
            <a:r>
              <a:rPr lang="en"/>
              <a:t>Input là một hình ảnh (28 pixel x 28 pixel x 1 channel).</a:t>
            </a:r>
            <a:endParaRPr/>
          </a:p>
          <a:p>
            <a:pPr indent="-342900" lvl="0" marL="457200" rtl="0" algn="l">
              <a:spcBef>
                <a:spcPts val="0"/>
              </a:spcBef>
              <a:spcAft>
                <a:spcPts val="0"/>
              </a:spcAft>
              <a:buSzPts val="1800"/>
              <a:buChar char="-"/>
            </a:pPr>
            <a:r>
              <a:rPr lang="en"/>
              <a:t>Output là sigmoid (một giá trị vô hướng) =&gt; Để xác suất mức độ thật của hình ảnh.</a:t>
            </a:r>
            <a:endParaRPr/>
          </a:p>
          <a:p>
            <a:pPr indent="-342900" lvl="0" marL="457200" rtl="0" algn="l">
              <a:spcBef>
                <a:spcPts val="0"/>
              </a:spcBef>
              <a:spcAft>
                <a:spcPts val="0"/>
              </a:spcAft>
              <a:buSzPts val="1800"/>
              <a:buChar char="-"/>
            </a:pPr>
            <a:r>
              <a:rPr lang="en"/>
              <a:t>Khác biệt so với CNN điển hình là không có max-pooling giữa các lớp.</a:t>
            </a:r>
            <a:endParaRPr/>
          </a:p>
          <a:p>
            <a:pPr indent="-342900" lvl="0" marL="457200" rtl="0" algn="l">
              <a:spcBef>
                <a:spcPts val="0"/>
              </a:spcBef>
              <a:spcAft>
                <a:spcPts val="0"/>
              </a:spcAft>
              <a:buSzPts val="1800"/>
              <a:buChar char="-"/>
            </a:pPr>
            <a:r>
              <a:rPr lang="en"/>
              <a:t>Thay vào đó, một strided-convolution được sử dụng để downsampling.</a:t>
            </a:r>
            <a:endParaRPr/>
          </a:p>
          <a:p>
            <a:pPr indent="-342900" lvl="0" marL="457200" rtl="0" algn="just">
              <a:spcBef>
                <a:spcPts val="0"/>
              </a:spcBef>
              <a:spcAft>
                <a:spcPts val="0"/>
              </a:spcAft>
              <a:buSzPts val="1800"/>
              <a:buChar char="-"/>
            </a:pPr>
            <a:r>
              <a:rPr lang="en"/>
              <a:t>Chức năng kích hoạt  trong mỗi lớp CNN là một a leaky ReLU . Việc dropout từ 0,4 đến 0,7 giữa các lớp sẽ ngăn cản quá trình overfitting.</a:t>
            </a:r>
            <a:endParaRPr/>
          </a:p>
        </p:txBody>
      </p:sp>
      <p:pic>
        <p:nvPicPr>
          <p:cNvPr descr="https://miro.medium.com/max/875/1*QHMGABbwL04x5VGYc_UWSA.png" id="149" name="Google Shape;149;p27"/>
          <p:cNvPicPr preferRelativeResize="0"/>
          <p:nvPr/>
        </p:nvPicPr>
        <p:blipFill>
          <a:blip r:embed="rId3">
            <a:alphaModFix/>
          </a:blip>
          <a:stretch>
            <a:fillRect/>
          </a:stretch>
        </p:blipFill>
        <p:spPr>
          <a:xfrm>
            <a:off x="790638" y="3452075"/>
            <a:ext cx="7562726" cy="1291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Training</a:t>
            </a:r>
            <a:endParaRPr/>
          </a:p>
        </p:txBody>
      </p:sp>
      <p:sp>
        <p:nvSpPr>
          <p:cNvPr id="155" name="Google Shape;155;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Mô hình discriminator được đào tạo để phân biệt hình ảnh viết tay thật và giả.</a:t>
            </a:r>
            <a:endParaRPr/>
          </a:p>
        </p:txBody>
      </p:sp>
      <p:pic>
        <p:nvPicPr>
          <p:cNvPr descr="https://miro.medium.com/max/875/1*N3nT9AXVnsFBta2R1eEMjg.png" id="156" name="Google Shape;156;p28"/>
          <p:cNvPicPr preferRelativeResize="0"/>
          <p:nvPr/>
        </p:nvPicPr>
        <p:blipFill>
          <a:blip r:embed="rId3">
            <a:alphaModFix/>
          </a:blip>
          <a:stretch>
            <a:fillRect/>
          </a:stretch>
        </p:blipFill>
        <p:spPr>
          <a:xfrm>
            <a:off x="1129275" y="1562725"/>
            <a:ext cx="6323301" cy="3006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Ảnh được tạo bởi mô hình DC-GAN</a:t>
            </a:r>
            <a:endParaRPr/>
          </a:p>
          <a:p>
            <a:pPr indent="0" lvl="0" marL="0" rtl="0" algn="l">
              <a:spcBef>
                <a:spcPts val="0"/>
              </a:spcBef>
              <a:spcAft>
                <a:spcPts val="0"/>
              </a:spcAft>
              <a:buNone/>
            </a:pPr>
            <a:r>
              <a:t/>
            </a:r>
            <a:endParaRPr/>
          </a:p>
        </p:txBody>
      </p:sp>
      <p:pic>
        <p:nvPicPr>
          <p:cNvPr id="162" name="Google Shape;162;p29"/>
          <p:cNvPicPr preferRelativeResize="0"/>
          <p:nvPr/>
        </p:nvPicPr>
        <p:blipFill>
          <a:blip r:embed="rId3">
            <a:alphaModFix/>
          </a:blip>
          <a:stretch>
            <a:fillRect/>
          </a:stretch>
        </p:blipFill>
        <p:spPr>
          <a:xfrm>
            <a:off x="1295400" y="1246325"/>
            <a:ext cx="3028950" cy="3343275"/>
          </a:xfrm>
          <a:prstGeom prst="rect">
            <a:avLst/>
          </a:prstGeom>
          <a:noFill/>
          <a:ln>
            <a:noFill/>
          </a:ln>
        </p:spPr>
      </p:pic>
      <p:pic>
        <p:nvPicPr>
          <p:cNvPr id="163" name="Google Shape;163;p29"/>
          <p:cNvPicPr preferRelativeResize="0"/>
          <p:nvPr/>
        </p:nvPicPr>
        <p:blipFill>
          <a:blip r:embed="rId4">
            <a:alphaModFix/>
          </a:blip>
          <a:stretch>
            <a:fillRect/>
          </a:stretch>
        </p:blipFill>
        <p:spPr>
          <a:xfrm>
            <a:off x="4476750" y="1246325"/>
            <a:ext cx="3076575" cy="3238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cGAN - Conditional GAN</a:t>
            </a:r>
            <a:endParaRPr/>
          </a:p>
        </p:txBody>
      </p:sp>
      <p:pic>
        <p:nvPicPr>
          <p:cNvPr id="169" name="Google Shape;169;p30"/>
          <p:cNvPicPr preferRelativeResize="0"/>
          <p:nvPr/>
        </p:nvPicPr>
        <p:blipFill>
          <a:blip r:embed="rId3">
            <a:alphaModFix/>
          </a:blip>
          <a:stretch>
            <a:fillRect/>
          </a:stretch>
        </p:blipFill>
        <p:spPr>
          <a:xfrm>
            <a:off x="152400" y="1170125"/>
            <a:ext cx="8839200" cy="3197355"/>
          </a:xfrm>
          <a:prstGeom prst="rect">
            <a:avLst/>
          </a:prstGeom>
          <a:noFill/>
          <a:ln>
            <a:noFill/>
          </a:ln>
        </p:spPr>
      </p:pic>
      <p:pic>
        <p:nvPicPr>
          <p:cNvPr id="170" name="Google Shape;170;p30"/>
          <p:cNvPicPr preferRelativeResize="0"/>
          <p:nvPr/>
        </p:nvPicPr>
        <p:blipFill>
          <a:blip r:embed="rId4">
            <a:alphaModFix/>
          </a:blip>
          <a:stretch>
            <a:fillRect/>
          </a:stretch>
        </p:blipFill>
        <p:spPr>
          <a:xfrm>
            <a:off x="0" y="1357615"/>
            <a:ext cx="9143999" cy="300987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0" y="975350"/>
            <a:ext cx="9143999" cy="3583578"/>
          </a:xfrm>
          <a:prstGeom prst="rect">
            <a:avLst/>
          </a:prstGeom>
          <a:noFill/>
          <a:ln>
            <a:noFill/>
          </a:ln>
        </p:spPr>
      </p:pic>
      <p:sp>
        <p:nvSpPr>
          <p:cNvPr id="176" name="Google Shape;1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cGAN - Generator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Tổng quan</a:t>
            </a:r>
            <a:endParaRPr/>
          </a:p>
        </p:txBody>
      </p:sp>
      <p:sp>
        <p:nvSpPr>
          <p:cNvPr id="63" name="Google Shape;63;p14"/>
          <p:cNvSpPr txBox="1"/>
          <p:nvPr>
            <p:ph idx="1" type="body"/>
          </p:nvPr>
        </p:nvSpPr>
        <p:spPr>
          <a:xfrm>
            <a:off x="311700" y="1152475"/>
            <a:ext cx="3531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Thông thường trong các bài toán anomaly detection, dữ liệu thường bị mất cân bằng (positive class)</a:t>
            </a:r>
            <a:endParaRPr/>
          </a:p>
          <a:p>
            <a:pPr indent="-342900" lvl="0" marL="457200" rtl="0" algn="l">
              <a:spcBef>
                <a:spcPts val="0"/>
              </a:spcBef>
              <a:spcAft>
                <a:spcPts val="0"/>
              </a:spcAft>
              <a:buSzPts val="1800"/>
              <a:buChar char="-"/>
            </a:pPr>
            <a:r>
              <a:rPr lang="en"/>
              <a:t>Tạo dữ liệu cho class bị thiếu với Generator của mạng GAN</a:t>
            </a:r>
            <a:endParaRPr/>
          </a:p>
        </p:txBody>
      </p:sp>
      <p:pic>
        <p:nvPicPr>
          <p:cNvPr id="64" name="Google Shape;64;p14"/>
          <p:cNvPicPr preferRelativeResize="0"/>
          <p:nvPr/>
        </p:nvPicPr>
        <p:blipFill>
          <a:blip r:embed="rId3">
            <a:alphaModFix/>
          </a:blip>
          <a:stretch>
            <a:fillRect/>
          </a:stretch>
        </p:blipFill>
        <p:spPr>
          <a:xfrm>
            <a:off x="3842992" y="0"/>
            <a:ext cx="5301017" cy="51435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32"/>
          <p:cNvPicPr preferRelativeResize="0"/>
          <p:nvPr/>
        </p:nvPicPr>
        <p:blipFill>
          <a:blip r:embed="rId3">
            <a:alphaModFix/>
          </a:blip>
          <a:stretch>
            <a:fillRect/>
          </a:stretch>
        </p:blipFill>
        <p:spPr>
          <a:xfrm>
            <a:off x="152400" y="1400575"/>
            <a:ext cx="8839200" cy="3211011"/>
          </a:xfrm>
          <a:prstGeom prst="rect">
            <a:avLst/>
          </a:prstGeom>
          <a:noFill/>
          <a:ln>
            <a:noFill/>
          </a:ln>
        </p:spPr>
      </p:pic>
      <p:sp>
        <p:nvSpPr>
          <p:cNvPr id="182" name="Google Shape;18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cGAN - Discriminator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cGAN - CÔng thức tổng quát</a:t>
            </a:r>
            <a:endParaRPr/>
          </a:p>
        </p:txBody>
      </p:sp>
      <p:pic>
        <p:nvPicPr>
          <p:cNvPr id="188" name="Google Shape;188;p33"/>
          <p:cNvPicPr preferRelativeResize="0"/>
          <p:nvPr/>
        </p:nvPicPr>
        <p:blipFill>
          <a:blip r:embed="rId3">
            <a:alphaModFix/>
          </a:blip>
          <a:stretch>
            <a:fillRect/>
          </a:stretch>
        </p:blipFill>
        <p:spPr>
          <a:xfrm>
            <a:off x="152400" y="1348425"/>
            <a:ext cx="8839199" cy="969504"/>
          </a:xfrm>
          <a:prstGeom prst="rect">
            <a:avLst/>
          </a:prstGeom>
          <a:noFill/>
          <a:ln>
            <a:noFill/>
          </a:ln>
        </p:spPr>
      </p:pic>
      <p:sp>
        <p:nvSpPr>
          <p:cNvPr id="189" name="Google Shape;189;p33"/>
          <p:cNvSpPr txBox="1"/>
          <p:nvPr>
            <p:ph type="title"/>
          </p:nvPr>
        </p:nvSpPr>
        <p:spPr>
          <a:xfrm>
            <a:off x="311700" y="2648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000"/>
              <a:t>So với GAN truyền thống chỉ khác thêm label y (0 - 9)</a:t>
            </a:r>
            <a:endParaRPr sz="2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4"/>
          <p:cNvSpPr txBox="1"/>
          <p:nvPr>
            <p:ph type="title"/>
          </p:nvPr>
        </p:nvSpPr>
        <p:spPr>
          <a:xfrm>
            <a:off x="311700" y="307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cGAN - Loss Function</a:t>
            </a:r>
            <a:endParaRPr/>
          </a:p>
        </p:txBody>
      </p:sp>
      <p:sp>
        <p:nvSpPr>
          <p:cNvPr id="195" name="Google Shape;195;p34"/>
          <p:cNvSpPr txBox="1"/>
          <p:nvPr>
            <p:ph type="title"/>
          </p:nvPr>
        </p:nvSpPr>
        <p:spPr>
          <a:xfrm>
            <a:off x="0" y="2648625"/>
            <a:ext cx="9144000" cy="24948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Là khoảng cách tuyệt đối giữa 2 hình ảnh được tạo bởi generator và ground truth. Ý tưởng của hàm loss sẽ tối ưu hóa khoảng cách tuyệt đối giữa 2 hình ảnh đó.</a:t>
            </a:r>
            <a:endParaRPr sz="2000"/>
          </a:p>
          <a:p>
            <a:pPr indent="-355600" lvl="0" marL="457200" rtl="0" algn="l">
              <a:spcBef>
                <a:spcPts val="0"/>
              </a:spcBef>
              <a:spcAft>
                <a:spcPts val="0"/>
              </a:spcAft>
              <a:buSzPts val="2000"/>
              <a:buChar char="-"/>
            </a:pPr>
            <a:r>
              <a:rPr lang="en" sz="2000"/>
              <a:t>Trong công thức hàm loss: x là hình ảnh đầu vào, y là một hình ảnh ground truth, z là một noise vector ngẫu nhiên.</a:t>
            </a:r>
            <a:endParaRPr sz="2000"/>
          </a:p>
          <a:p>
            <a:pPr indent="-355600" lvl="0" marL="457200" rtl="0" algn="l">
              <a:spcBef>
                <a:spcPts val="0"/>
              </a:spcBef>
              <a:spcAft>
                <a:spcPts val="0"/>
              </a:spcAft>
              <a:buSzPts val="2000"/>
              <a:buChar char="-"/>
            </a:pPr>
            <a:r>
              <a:rPr lang="en" sz="2000"/>
              <a:t>Hàm loss của cGAN sẽ khác với GAN truyền thống ở việc Discriminator quan sát hình ảnh đầu vào, trong khi GAN truyền thống thì không.</a:t>
            </a:r>
            <a:endParaRPr sz="2000"/>
          </a:p>
        </p:txBody>
      </p:sp>
      <p:pic>
        <p:nvPicPr>
          <p:cNvPr id="196" name="Google Shape;196;p34"/>
          <p:cNvPicPr preferRelativeResize="0"/>
          <p:nvPr/>
        </p:nvPicPr>
        <p:blipFill>
          <a:blip r:embed="rId3">
            <a:alphaModFix/>
          </a:blip>
          <a:stretch>
            <a:fillRect/>
          </a:stretch>
        </p:blipFill>
        <p:spPr>
          <a:xfrm>
            <a:off x="1776901" y="880550"/>
            <a:ext cx="5894200" cy="1574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graphicFrame>
        <p:nvGraphicFramePr>
          <p:cNvPr id="201" name="Google Shape;201;p35"/>
          <p:cNvGraphicFramePr/>
          <p:nvPr/>
        </p:nvGraphicFramePr>
        <p:xfrm>
          <a:off x="0" y="211800"/>
          <a:ext cx="3000000" cy="3000000"/>
        </p:xfrm>
        <a:graphic>
          <a:graphicData uri="http://schemas.openxmlformats.org/drawingml/2006/table">
            <a:tbl>
              <a:tblPr>
                <a:noFill/>
                <a:tableStyleId>{82E5EF73-3477-41CE-9BBE-2F9D4138B813}</a:tableStyleId>
              </a:tblPr>
              <a:tblGrid>
                <a:gridCol w="3048000"/>
                <a:gridCol w="3048000"/>
                <a:gridCol w="3048000"/>
              </a:tblGrid>
              <a:tr h="929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lang="en"/>
                        <a:t>  Generator</a:t>
                      </a:r>
                      <a:endParaRPr/>
                    </a:p>
                  </a:txBody>
                  <a:tcPr marT="91425" marB="91425" marR="91425" marL="91425"/>
                </a:tc>
                <a:tc>
                  <a:txBody>
                    <a:bodyPr/>
                    <a:lstStyle/>
                    <a:p>
                      <a:pPr indent="0" lvl="0" marL="0" rtl="0" algn="ctr">
                        <a:spcBef>
                          <a:spcPts val="0"/>
                        </a:spcBef>
                        <a:spcAft>
                          <a:spcPts val="0"/>
                        </a:spcAft>
                        <a:buNone/>
                      </a:pPr>
                      <a:r>
                        <a:rPr lang="en"/>
                        <a:t>Discriminator</a:t>
                      </a:r>
                      <a:endParaRPr/>
                    </a:p>
                  </a:txBody>
                  <a:tcPr marT="91425" marB="91425" marR="91425" marL="91425"/>
                </a:tc>
              </a:tr>
              <a:tr h="1447550">
                <a:tc>
                  <a:txBody>
                    <a:bodyPr/>
                    <a:lstStyle/>
                    <a:p>
                      <a:pPr indent="0" lvl="0" marL="0" rtl="0" algn="l">
                        <a:spcBef>
                          <a:spcPts val="0"/>
                        </a:spcBef>
                        <a:spcAft>
                          <a:spcPts val="0"/>
                        </a:spcAft>
                        <a:buNone/>
                      </a:pPr>
                      <a:r>
                        <a:rPr lang="en"/>
                        <a:t>Input</a:t>
                      </a:r>
                      <a:endParaRPr/>
                    </a:p>
                  </a:txBody>
                  <a:tcPr marT="91425" marB="91425" marR="91425" marL="91425"/>
                </a:tc>
                <a:tc>
                  <a:txBody>
                    <a:bodyPr/>
                    <a:lstStyle/>
                    <a:p>
                      <a:pPr indent="0" lvl="0" marL="0" rtl="0" algn="l">
                        <a:spcBef>
                          <a:spcPts val="0"/>
                        </a:spcBef>
                        <a:spcAft>
                          <a:spcPts val="0"/>
                        </a:spcAft>
                        <a:buNone/>
                      </a:pPr>
                      <a:r>
                        <a:rPr lang="en"/>
                        <a:t>Vector một số ngẫu nhiên z và label y</a:t>
                      </a:r>
                      <a:endParaRPr/>
                    </a:p>
                  </a:txBody>
                  <a:tcPr marT="91425" marB="91425" marR="91425" marL="91425"/>
                </a:tc>
                <a:tc>
                  <a:txBody>
                    <a:bodyPr/>
                    <a:lstStyle/>
                    <a:p>
                      <a:pPr indent="-317500" lvl="0" marL="457200" rtl="0" algn="l">
                        <a:spcBef>
                          <a:spcPts val="0"/>
                        </a:spcBef>
                        <a:spcAft>
                          <a:spcPts val="0"/>
                        </a:spcAft>
                        <a:buSzPts val="1400"/>
                        <a:buChar char="+"/>
                      </a:pPr>
                      <a:r>
                        <a:rPr lang="en"/>
                        <a:t>Nhận mẫu thật với nhãn từ việc training dataset (x, y)</a:t>
                      </a:r>
                      <a:endParaRPr/>
                    </a:p>
                    <a:p>
                      <a:pPr indent="-317500" lvl="0" marL="457200" rtl="0" algn="l">
                        <a:spcBef>
                          <a:spcPts val="0"/>
                        </a:spcBef>
                        <a:spcAft>
                          <a:spcPts val="0"/>
                        </a:spcAft>
                        <a:buSzPts val="1400"/>
                        <a:buChar char="+"/>
                      </a:pPr>
                      <a:r>
                        <a:rPr lang="en"/>
                        <a:t>Mẫu giả được tạo bởi Generator hợp với label đã cho (x *|y, y)</a:t>
                      </a:r>
                      <a:endParaRPr/>
                    </a:p>
                  </a:txBody>
                  <a:tcPr marT="91425" marB="91425" marR="91425" marL="91425"/>
                </a:tc>
              </a:tr>
              <a:tr h="1432600">
                <a:tc>
                  <a:txBody>
                    <a:bodyPr/>
                    <a:lstStyle/>
                    <a:p>
                      <a:pPr indent="0" lvl="0" marL="0" rtl="0" algn="l">
                        <a:spcBef>
                          <a:spcPts val="0"/>
                        </a:spcBef>
                        <a:spcAft>
                          <a:spcPts val="0"/>
                        </a:spcAft>
                        <a:buNone/>
                      </a:pPr>
                      <a:r>
                        <a:rPr lang="en"/>
                        <a:t>Output</a:t>
                      </a:r>
                      <a:endParaRPr/>
                    </a:p>
                  </a:txBody>
                  <a:tcPr marT="91425" marB="91425" marR="91425" marL="91425"/>
                </a:tc>
                <a:tc>
                  <a:txBody>
                    <a:bodyPr/>
                    <a:lstStyle/>
                    <a:p>
                      <a:pPr indent="0" lvl="0" marL="0" rtl="0" algn="l">
                        <a:spcBef>
                          <a:spcPts val="0"/>
                        </a:spcBef>
                        <a:spcAft>
                          <a:spcPts val="0"/>
                        </a:spcAft>
                        <a:buNone/>
                      </a:pPr>
                      <a:r>
                        <a:rPr lang="en"/>
                        <a:t>Các mẫu giả có gắng giống với label của nó G(z, y) = x*|y</a:t>
                      </a:r>
                      <a:endParaRPr/>
                    </a:p>
                  </a:txBody>
                  <a:tcPr marT="91425" marB="91425" marR="91425" marL="91425"/>
                </a:tc>
                <a:tc>
                  <a:txBody>
                    <a:bodyPr/>
                    <a:lstStyle/>
                    <a:p>
                      <a:pPr indent="0" lvl="0" marL="0" rtl="0" algn="l">
                        <a:spcBef>
                          <a:spcPts val="0"/>
                        </a:spcBef>
                        <a:spcAft>
                          <a:spcPts val="0"/>
                        </a:spcAft>
                        <a:buNone/>
                      </a:pPr>
                      <a:r>
                        <a:rPr lang="en"/>
                        <a:t>Xác suất đơn (single probability) chỉ ra samples đầu vào có phải là thật hay không hay samples có phù hợp với mỗi label hay không</a:t>
                      </a:r>
                      <a:endParaRPr/>
                    </a:p>
                  </a:txBody>
                  <a:tcPr marT="91425" marB="91425" marR="91425" marL="91425"/>
                </a:tc>
              </a:tr>
              <a:tr h="929750">
                <a:tc>
                  <a:txBody>
                    <a:bodyPr/>
                    <a:lstStyle/>
                    <a:p>
                      <a:pPr indent="0" lvl="0" marL="0" rtl="0" algn="l">
                        <a:spcBef>
                          <a:spcPts val="0"/>
                        </a:spcBef>
                        <a:spcAft>
                          <a:spcPts val="0"/>
                        </a:spcAft>
                        <a:buNone/>
                      </a:pPr>
                      <a:r>
                        <a:rPr lang="en"/>
                        <a:t>Mục tiêu</a:t>
                      </a:r>
                      <a:endParaRPr/>
                    </a:p>
                  </a:txBody>
                  <a:tcPr marT="91425" marB="91425" marR="91425" marL="91425"/>
                </a:tc>
                <a:tc>
                  <a:txBody>
                    <a:bodyPr/>
                    <a:lstStyle/>
                    <a:p>
                      <a:pPr indent="0" lvl="0" marL="0" rtl="0" algn="l">
                        <a:spcBef>
                          <a:spcPts val="0"/>
                        </a:spcBef>
                        <a:spcAft>
                          <a:spcPts val="0"/>
                        </a:spcAft>
                        <a:buNone/>
                      </a:pPr>
                      <a:r>
                        <a:rPr lang="en"/>
                        <a:t>Tạo dữ liệu giả trong như thật</a:t>
                      </a:r>
                      <a:endParaRPr/>
                    </a:p>
                  </a:txBody>
                  <a:tcPr marT="91425" marB="91425" marR="91425" marL="91425"/>
                </a:tc>
                <a:tc>
                  <a:txBody>
                    <a:bodyPr/>
                    <a:lstStyle/>
                    <a:p>
                      <a:pPr indent="0" lvl="0" marL="0" rtl="0" algn="l">
                        <a:spcBef>
                          <a:spcPts val="0"/>
                        </a:spcBef>
                        <a:spcAft>
                          <a:spcPts val="0"/>
                        </a:spcAft>
                        <a:buNone/>
                      </a:pPr>
                      <a:r>
                        <a:rPr lang="en"/>
                        <a:t>Phân biệt giữa samples giả cho mỗi label từ Generator và sample thật từ training dataset</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311700" y="445025"/>
            <a:ext cx="8520600" cy="46986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t>C</a:t>
            </a:r>
            <a:r>
              <a:rPr lang="en" sz="2000"/>
              <a:t>onditional GAN dựa trên deep convolutional GANs phát triển lên nhưng vì train mô hình DC-GANs không thể kiểm soát được bức ảnh do generator sinh ra thuộc class nào và nó được tạo ra hoàn toàn ngẫu nhiên nên không thể biết trước được ảnh cần tạo thuộc class nào.</a:t>
            </a:r>
            <a:endParaRPr sz="20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 sz="2000"/>
              <a:t>Conditional GAN </a:t>
            </a:r>
            <a:r>
              <a:rPr lang="en" sz="2000">
                <a:highlight>
                  <a:srgbClr val="FFFFFF"/>
                </a:highlight>
                <a:latin typeface="Times New Roman"/>
                <a:ea typeface="Times New Roman"/>
                <a:cs typeface="Times New Roman"/>
                <a:sym typeface="Times New Roman"/>
              </a:rPr>
              <a:t>sẽ giúp chúng ta sinh ra được ảnh thuộc một class cụ thể theo ý muốn dựa trên một thông tin được bổ sung vào mô hình là label </a:t>
            </a:r>
            <a:r>
              <a:rPr lang="en" sz="2000">
                <a:latin typeface="Times New Roman"/>
                <a:ea typeface="Times New Roman"/>
                <a:cs typeface="Times New Roman"/>
                <a:sym typeface="Times New Roman"/>
              </a:rPr>
              <a:t>y</a:t>
            </a: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Ảnh được tạo bởi mô hình C-GAN</a:t>
            </a:r>
            <a:endParaRPr/>
          </a:p>
          <a:p>
            <a:pPr indent="0" lvl="0" marL="0" rtl="0" algn="l">
              <a:spcBef>
                <a:spcPts val="0"/>
              </a:spcBef>
              <a:spcAft>
                <a:spcPts val="0"/>
              </a:spcAft>
              <a:buNone/>
            </a:pPr>
            <a:r>
              <a:t/>
            </a:r>
            <a:endParaRPr/>
          </a:p>
        </p:txBody>
      </p:sp>
      <p:pic>
        <p:nvPicPr>
          <p:cNvPr id="212" name="Google Shape;212;p37"/>
          <p:cNvPicPr preferRelativeResize="0"/>
          <p:nvPr/>
        </p:nvPicPr>
        <p:blipFill>
          <a:blip r:embed="rId3">
            <a:alphaModFix/>
          </a:blip>
          <a:stretch>
            <a:fillRect/>
          </a:stretch>
        </p:blipFill>
        <p:spPr>
          <a:xfrm>
            <a:off x="1154563" y="1228675"/>
            <a:ext cx="3038475" cy="3314700"/>
          </a:xfrm>
          <a:prstGeom prst="rect">
            <a:avLst/>
          </a:prstGeom>
          <a:noFill/>
          <a:ln>
            <a:noFill/>
          </a:ln>
        </p:spPr>
      </p:pic>
      <p:pic>
        <p:nvPicPr>
          <p:cNvPr id="213" name="Google Shape;213;p37"/>
          <p:cNvPicPr preferRelativeResize="0"/>
          <p:nvPr/>
        </p:nvPicPr>
        <p:blipFill>
          <a:blip r:embed="rId4">
            <a:alphaModFix/>
          </a:blip>
          <a:stretch>
            <a:fillRect/>
          </a:stretch>
        </p:blipFill>
        <p:spPr>
          <a:xfrm>
            <a:off x="4712150" y="1265225"/>
            <a:ext cx="3067050" cy="3190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ACGAN - Auxilary Classifier GAN</a:t>
            </a:r>
            <a:endParaRPr/>
          </a:p>
        </p:txBody>
      </p:sp>
      <p:sp>
        <p:nvSpPr>
          <p:cNvPr id="219" name="Google Shape;219;p38"/>
          <p:cNvSpPr txBox="1"/>
          <p:nvPr/>
        </p:nvSpPr>
        <p:spPr>
          <a:xfrm>
            <a:off x="4112750" y="1163400"/>
            <a:ext cx="478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220" name="Google Shape;220;p38"/>
          <p:cNvPicPr preferRelativeResize="0"/>
          <p:nvPr/>
        </p:nvPicPr>
        <p:blipFill>
          <a:blip r:embed="rId3">
            <a:alphaModFix/>
          </a:blip>
          <a:stretch>
            <a:fillRect/>
          </a:stretch>
        </p:blipFill>
        <p:spPr>
          <a:xfrm>
            <a:off x="533400" y="1163400"/>
            <a:ext cx="8124994" cy="3827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Ảnh được tạo bởi mô hình AC-GAN</a:t>
            </a:r>
            <a:endParaRPr/>
          </a:p>
        </p:txBody>
      </p:sp>
      <p:pic>
        <p:nvPicPr>
          <p:cNvPr id="226" name="Google Shape;226;p39"/>
          <p:cNvPicPr preferRelativeResize="0"/>
          <p:nvPr/>
        </p:nvPicPr>
        <p:blipFill>
          <a:blip r:embed="rId3">
            <a:alphaModFix/>
          </a:blip>
          <a:stretch>
            <a:fillRect/>
          </a:stretch>
        </p:blipFill>
        <p:spPr>
          <a:xfrm>
            <a:off x="998075" y="1228673"/>
            <a:ext cx="3069362" cy="3416400"/>
          </a:xfrm>
          <a:prstGeom prst="rect">
            <a:avLst/>
          </a:prstGeom>
          <a:noFill/>
          <a:ln>
            <a:noFill/>
          </a:ln>
        </p:spPr>
      </p:pic>
      <p:pic>
        <p:nvPicPr>
          <p:cNvPr id="227" name="Google Shape;227;p39"/>
          <p:cNvPicPr preferRelativeResize="0"/>
          <p:nvPr/>
        </p:nvPicPr>
        <p:blipFill>
          <a:blip r:embed="rId4">
            <a:alphaModFix/>
          </a:blip>
          <a:stretch>
            <a:fillRect/>
          </a:stretch>
        </p:blipFill>
        <p:spPr>
          <a:xfrm>
            <a:off x="4354975" y="1170125"/>
            <a:ext cx="3242350" cy="3461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Phương pháp thực hiện</a:t>
            </a:r>
            <a:endParaRPr/>
          </a:p>
        </p:txBody>
      </p:sp>
      <p:sp>
        <p:nvSpPr>
          <p:cNvPr id="233" name="Google Shape;233;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1"/>
                </a:solidFill>
                <a:highlight>
                  <a:srgbClr val="FFFFFF"/>
                </a:highlight>
              </a:rPr>
              <a:t>Mục tiêu của nhóm sẽ tiến hành những công việc sau:</a:t>
            </a:r>
            <a:endParaRPr sz="1300">
              <a:solidFill>
                <a:schemeClr val="dk1"/>
              </a:solidFill>
              <a:highlight>
                <a:srgbClr val="FFFFFF"/>
              </a:highlight>
            </a:endParaRPr>
          </a:p>
          <a:p>
            <a:pPr indent="-311150" lvl="0" marL="457200" rtl="0" algn="l">
              <a:spcBef>
                <a:spcPts val="1200"/>
              </a:spcBef>
              <a:spcAft>
                <a:spcPts val="0"/>
              </a:spcAft>
              <a:buClr>
                <a:schemeClr val="dk1"/>
              </a:buClr>
              <a:buSzPts val="1300"/>
              <a:buChar char="-"/>
            </a:pPr>
            <a:r>
              <a:rPr lang="en" sz="1300">
                <a:solidFill>
                  <a:schemeClr val="dk1"/>
                </a:solidFill>
                <a:highlight>
                  <a:srgbClr val="FFFFFF"/>
                </a:highlight>
              </a:rPr>
              <a:t>Sử dụng hai bộ dữ liệu MNIST và FashionMNIST, xóa bớt dữ liệu để tạo ra class imbalanced cho bộ dữ liệu và sử dụng làm bộ train cho mạng GAN.</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Train mạng GAN (DCGAN, cGAN, ACGAN) với dữ liệu imbalanced, sau đó dùng mạng Generator sinh dữ liệu bị imbalanced tạo ra bộ dữ liệu thứ 2.</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Huấn luyện mô hình phân loại với 2 bộ dữ liệu imbalanced và balanced (dữ liệu balanced được tạo ra từ mạng GAN) và so sánh hiệu suất mô hình để đánh giá phương pháp này.</a:t>
            </a:r>
            <a:endParaRPr sz="1300">
              <a:solidFill>
                <a:schemeClr val="dk1"/>
              </a:solidFill>
              <a:highlight>
                <a:srgbClr val="FFFFFF"/>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1"/>
          <p:cNvSpPr txBox="1"/>
          <p:nvPr>
            <p:ph type="title"/>
          </p:nvPr>
        </p:nvSpPr>
        <p:spPr>
          <a:xfrm>
            <a:off x="220025" y="139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Kết quả thực nghiệm DC-GANs</a:t>
            </a:r>
            <a:endParaRPr/>
          </a:p>
        </p:txBody>
      </p:sp>
      <p:pic>
        <p:nvPicPr>
          <p:cNvPr id="239" name="Google Shape;239;p41"/>
          <p:cNvPicPr preferRelativeResize="0"/>
          <p:nvPr/>
        </p:nvPicPr>
        <p:blipFill>
          <a:blip r:embed="rId3">
            <a:alphaModFix/>
          </a:blip>
          <a:stretch>
            <a:fillRect/>
          </a:stretch>
        </p:blipFill>
        <p:spPr>
          <a:xfrm>
            <a:off x="304800" y="1367525"/>
            <a:ext cx="3744175" cy="2578125"/>
          </a:xfrm>
          <a:prstGeom prst="rect">
            <a:avLst/>
          </a:prstGeom>
          <a:noFill/>
          <a:ln>
            <a:noFill/>
          </a:ln>
        </p:spPr>
      </p:pic>
      <p:pic>
        <p:nvPicPr>
          <p:cNvPr id="240" name="Google Shape;240;p41"/>
          <p:cNvPicPr preferRelativeResize="0"/>
          <p:nvPr/>
        </p:nvPicPr>
        <p:blipFill>
          <a:blip r:embed="rId4">
            <a:alphaModFix/>
          </a:blip>
          <a:stretch>
            <a:fillRect/>
          </a:stretch>
        </p:blipFill>
        <p:spPr>
          <a:xfrm>
            <a:off x="4571992" y="1367525"/>
            <a:ext cx="3956633" cy="2578125"/>
          </a:xfrm>
          <a:prstGeom prst="rect">
            <a:avLst/>
          </a:prstGeom>
          <a:noFill/>
          <a:ln>
            <a:noFill/>
          </a:ln>
        </p:spPr>
      </p:pic>
      <p:sp>
        <p:nvSpPr>
          <p:cNvPr id="241" name="Google Shape;241;p41"/>
          <p:cNvSpPr txBox="1"/>
          <p:nvPr>
            <p:ph type="title"/>
          </p:nvPr>
        </p:nvSpPr>
        <p:spPr>
          <a:xfrm>
            <a:off x="406875" y="43967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Đối với dữ liệu cân bằng được tạo với DC-GANs</a:t>
            </a:r>
            <a:endParaRPr sz="1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00"/>
              <a:t>Các hình thức dữ liệu bị mất cân bằng</a:t>
            </a:r>
            <a:endParaRPr sz="2400"/>
          </a:p>
        </p:txBody>
      </p:sp>
      <p:pic>
        <p:nvPicPr>
          <p:cNvPr id="70" name="Google Shape;70;p15"/>
          <p:cNvPicPr preferRelativeResize="0"/>
          <p:nvPr/>
        </p:nvPicPr>
        <p:blipFill>
          <a:blip r:embed="rId3">
            <a:alphaModFix/>
          </a:blip>
          <a:stretch>
            <a:fillRect/>
          </a:stretch>
        </p:blipFill>
        <p:spPr>
          <a:xfrm>
            <a:off x="1233025" y="1017725"/>
            <a:ext cx="6677950" cy="39733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2"/>
          <p:cNvSpPr txBox="1"/>
          <p:nvPr>
            <p:ph type="title"/>
          </p:nvPr>
        </p:nvSpPr>
        <p:spPr>
          <a:xfrm>
            <a:off x="311700" y="211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Kết quả thực nghiệm C-GANs</a:t>
            </a:r>
            <a:endParaRPr/>
          </a:p>
        </p:txBody>
      </p:sp>
      <p:sp>
        <p:nvSpPr>
          <p:cNvPr id="247" name="Google Shape;247;p42"/>
          <p:cNvSpPr txBox="1"/>
          <p:nvPr>
            <p:ph type="title"/>
          </p:nvPr>
        </p:nvSpPr>
        <p:spPr>
          <a:xfrm>
            <a:off x="406875" y="43967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Đối với dữ liệu cân bằng được tạo với C-GANs</a:t>
            </a:r>
            <a:endParaRPr sz="1500"/>
          </a:p>
        </p:txBody>
      </p:sp>
      <p:pic>
        <p:nvPicPr>
          <p:cNvPr id="248" name="Google Shape;248;p42"/>
          <p:cNvPicPr preferRelativeResize="0"/>
          <p:nvPr/>
        </p:nvPicPr>
        <p:blipFill>
          <a:blip r:embed="rId3">
            <a:alphaModFix/>
          </a:blip>
          <a:stretch>
            <a:fillRect/>
          </a:stretch>
        </p:blipFill>
        <p:spPr>
          <a:xfrm>
            <a:off x="457200" y="1241750"/>
            <a:ext cx="3914775" cy="2790825"/>
          </a:xfrm>
          <a:prstGeom prst="rect">
            <a:avLst/>
          </a:prstGeom>
          <a:noFill/>
          <a:ln>
            <a:noFill/>
          </a:ln>
        </p:spPr>
      </p:pic>
      <p:pic>
        <p:nvPicPr>
          <p:cNvPr id="249" name="Google Shape;249;p42"/>
          <p:cNvPicPr preferRelativeResize="0"/>
          <p:nvPr/>
        </p:nvPicPr>
        <p:blipFill>
          <a:blip r:embed="rId4">
            <a:alphaModFix/>
          </a:blip>
          <a:stretch>
            <a:fillRect/>
          </a:stretch>
        </p:blipFill>
        <p:spPr>
          <a:xfrm>
            <a:off x="4524375" y="1241750"/>
            <a:ext cx="4191000" cy="2781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11700" y="211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Kết quả thực nghiệm AC-GANs</a:t>
            </a:r>
            <a:endParaRPr/>
          </a:p>
        </p:txBody>
      </p:sp>
      <p:sp>
        <p:nvSpPr>
          <p:cNvPr id="255" name="Google Shape;255;p43"/>
          <p:cNvSpPr txBox="1"/>
          <p:nvPr>
            <p:ph type="title"/>
          </p:nvPr>
        </p:nvSpPr>
        <p:spPr>
          <a:xfrm>
            <a:off x="406875" y="43967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Đối với dữ liệu cân bằng được tạo với AC-GANs</a:t>
            </a:r>
            <a:endParaRPr sz="1500"/>
          </a:p>
        </p:txBody>
      </p:sp>
      <p:pic>
        <p:nvPicPr>
          <p:cNvPr id="256" name="Google Shape;256;p43"/>
          <p:cNvPicPr preferRelativeResize="0"/>
          <p:nvPr/>
        </p:nvPicPr>
        <p:blipFill>
          <a:blip r:embed="rId3">
            <a:alphaModFix/>
          </a:blip>
          <a:stretch>
            <a:fillRect/>
          </a:stretch>
        </p:blipFill>
        <p:spPr>
          <a:xfrm>
            <a:off x="381000" y="1013150"/>
            <a:ext cx="4000500" cy="2752725"/>
          </a:xfrm>
          <a:prstGeom prst="rect">
            <a:avLst/>
          </a:prstGeom>
          <a:noFill/>
          <a:ln>
            <a:noFill/>
          </a:ln>
        </p:spPr>
      </p:pic>
      <p:pic>
        <p:nvPicPr>
          <p:cNvPr id="257" name="Google Shape;257;p43"/>
          <p:cNvPicPr preferRelativeResize="0"/>
          <p:nvPr/>
        </p:nvPicPr>
        <p:blipFill>
          <a:blip r:embed="rId4">
            <a:alphaModFix/>
          </a:blip>
          <a:stretch>
            <a:fillRect/>
          </a:stretch>
        </p:blipFill>
        <p:spPr>
          <a:xfrm>
            <a:off x="4533900" y="1013150"/>
            <a:ext cx="4210050" cy="2924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4"/>
          <p:cNvSpPr txBox="1"/>
          <p:nvPr>
            <p:ph type="title"/>
          </p:nvPr>
        </p:nvSpPr>
        <p:spPr>
          <a:xfrm>
            <a:off x="311700" y="2118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Kết quả thực nghiệm trên dữ liệu bị thiếu</a:t>
            </a:r>
            <a:endParaRPr/>
          </a:p>
        </p:txBody>
      </p:sp>
      <p:sp>
        <p:nvSpPr>
          <p:cNvPr id="263" name="Google Shape;263;p44"/>
          <p:cNvSpPr txBox="1"/>
          <p:nvPr>
            <p:ph type="title"/>
          </p:nvPr>
        </p:nvSpPr>
        <p:spPr>
          <a:xfrm>
            <a:off x="406875" y="43967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500"/>
              <a:t>Đối với dữ liệu bị thiếu</a:t>
            </a:r>
            <a:endParaRPr sz="1500"/>
          </a:p>
        </p:txBody>
      </p:sp>
      <p:pic>
        <p:nvPicPr>
          <p:cNvPr id="264" name="Google Shape;264;p44"/>
          <p:cNvPicPr preferRelativeResize="0"/>
          <p:nvPr/>
        </p:nvPicPr>
        <p:blipFill>
          <a:blip r:embed="rId3">
            <a:alphaModFix/>
          </a:blip>
          <a:stretch>
            <a:fillRect/>
          </a:stretch>
        </p:blipFill>
        <p:spPr>
          <a:xfrm>
            <a:off x="533400" y="1317950"/>
            <a:ext cx="3962400" cy="2771775"/>
          </a:xfrm>
          <a:prstGeom prst="rect">
            <a:avLst/>
          </a:prstGeom>
          <a:noFill/>
          <a:ln>
            <a:noFill/>
          </a:ln>
        </p:spPr>
      </p:pic>
      <p:pic>
        <p:nvPicPr>
          <p:cNvPr id="265" name="Google Shape;265;p44"/>
          <p:cNvPicPr preferRelativeResize="0"/>
          <p:nvPr/>
        </p:nvPicPr>
        <p:blipFill>
          <a:blip r:embed="rId4">
            <a:alphaModFix/>
          </a:blip>
          <a:stretch>
            <a:fillRect/>
          </a:stretch>
        </p:blipFill>
        <p:spPr>
          <a:xfrm>
            <a:off x="4678800" y="1327475"/>
            <a:ext cx="4086225" cy="2752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45"/>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t>Phụ lục</a:t>
            </a:r>
            <a:endParaRPr b="1"/>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Stable Diffusion</a:t>
            </a:r>
            <a:endParaRPr/>
          </a:p>
        </p:txBody>
      </p:sp>
      <p:pic>
        <p:nvPicPr>
          <p:cNvPr id="276" name="Google Shape;276;p46"/>
          <p:cNvPicPr preferRelativeResize="0"/>
          <p:nvPr/>
        </p:nvPicPr>
        <p:blipFill>
          <a:blip r:embed="rId3">
            <a:alphaModFix/>
          </a:blip>
          <a:stretch>
            <a:fillRect/>
          </a:stretch>
        </p:blipFill>
        <p:spPr>
          <a:xfrm>
            <a:off x="5344384" y="0"/>
            <a:ext cx="3865992" cy="5143501"/>
          </a:xfrm>
          <a:prstGeom prst="rect">
            <a:avLst/>
          </a:prstGeom>
          <a:noFill/>
          <a:ln>
            <a:noFill/>
          </a:ln>
        </p:spPr>
      </p:pic>
      <p:sp>
        <p:nvSpPr>
          <p:cNvPr id="277" name="Google Shape;277;p46"/>
          <p:cNvSpPr txBox="1"/>
          <p:nvPr>
            <p:ph idx="1" type="body"/>
          </p:nvPr>
        </p:nvSpPr>
        <p:spPr>
          <a:xfrm>
            <a:off x="311700" y="1152475"/>
            <a:ext cx="48762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Hiện tại mô hình này được sử dụng trong các bài toán text-to-image, inpainting, outpainting và image-to-image</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Stable Diffusion là tên thương mại, tên gốc là diffusion model</a:t>
            </a:r>
            <a:endParaRPr sz="1300">
              <a:solidFill>
                <a:schemeClr val="dk1"/>
              </a:solidFill>
              <a:highlight>
                <a:srgbClr val="FFFFFF"/>
              </a:highlight>
            </a:endParaRPr>
          </a:p>
          <a:p>
            <a:pPr indent="-311150" lvl="0" marL="457200" rtl="0" algn="l">
              <a:spcBef>
                <a:spcPts val="0"/>
              </a:spcBef>
              <a:spcAft>
                <a:spcPts val="0"/>
              </a:spcAft>
              <a:buClr>
                <a:schemeClr val="dk1"/>
              </a:buClr>
              <a:buSzPts val="1300"/>
              <a:buChar char="-"/>
            </a:pPr>
            <a:r>
              <a:rPr lang="en" sz="1300">
                <a:solidFill>
                  <a:schemeClr val="dk1"/>
                </a:solidFill>
                <a:highlight>
                  <a:srgbClr val="FFFFFF"/>
                </a:highlight>
              </a:rPr>
              <a:t>Mô hình này gồm 3 phần:</a:t>
            </a:r>
            <a:endParaRPr sz="1300">
              <a:solidFill>
                <a:schemeClr val="dk1"/>
              </a:solidFill>
              <a:highlight>
                <a:srgbClr val="FFFFFF"/>
              </a:highlight>
            </a:endParaRPr>
          </a:p>
          <a:p>
            <a:pPr indent="-311150" lvl="1" marL="914400" rtl="0" algn="l">
              <a:spcBef>
                <a:spcPts val="0"/>
              </a:spcBef>
              <a:spcAft>
                <a:spcPts val="0"/>
              </a:spcAft>
              <a:buClr>
                <a:schemeClr val="dk1"/>
              </a:buClr>
              <a:buSzPts val="1300"/>
              <a:buChar char="-"/>
            </a:pPr>
            <a:r>
              <a:rPr lang="en" sz="1300">
                <a:solidFill>
                  <a:schemeClr val="dk1"/>
                </a:solidFill>
                <a:highlight>
                  <a:srgbClr val="FFFFFF"/>
                </a:highlight>
              </a:rPr>
              <a:t>VAE</a:t>
            </a:r>
            <a:endParaRPr sz="1300">
              <a:solidFill>
                <a:schemeClr val="dk1"/>
              </a:solidFill>
              <a:highlight>
                <a:srgbClr val="FFFFFF"/>
              </a:highlight>
            </a:endParaRPr>
          </a:p>
          <a:p>
            <a:pPr indent="-311150" lvl="1" marL="914400" rtl="0" algn="l">
              <a:spcBef>
                <a:spcPts val="0"/>
              </a:spcBef>
              <a:spcAft>
                <a:spcPts val="0"/>
              </a:spcAft>
              <a:buClr>
                <a:schemeClr val="dk1"/>
              </a:buClr>
              <a:buSzPts val="1300"/>
              <a:buChar char="-"/>
            </a:pPr>
            <a:r>
              <a:rPr lang="en" sz="1300">
                <a:solidFill>
                  <a:schemeClr val="dk1"/>
                </a:solidFill>
                <a:highlight>
                  <a:srgbClr val="FFFFFF"/>
                </a:highlight>
              </a:rPr>
              <a:t>U-net</a:t>
            </a:r>
            <a:endParaRPr sz="1300">
              <a:solidFill>
                <a:schemeClr val="dk1"/>
              </a:solidFill>
              <a:highlight>
                <a:srgbClr val="FFFFFF"/>
              </a:highlight>
            </a:endParaRPr>
          </a:p>
          <a:p>
            <a:pPr indent="-311150" lvl="1" marL="914400" rtl="0" algn="l">
              <a:spcBef>
                <a:spcPts val="0"/>
              </a:spcBef>
              <a:spcAft>
                <a:spcPts val="0"/>
              </a:spcAft>
              <a:buClr>
                <a:schemeClr val="dk1"/>
              </a:buClr>
              <a:buSzPts val="1300"/>
              <a:buChar char="-"/>
            </a:pPr>
            <a:r>
              <a:rPr lang="en" sz="1300">
                <a:solidFill>
                  <a:schemeClr val="dk1"/>
                </a:solidFill>
                <a:highlight>
                  <a:srgbClr val="FFFFFF"/>
                </a:highlight>
              </a:rPr>
              <a:t>Text-encoder</a:t>
            </a:r>
            <a:endParaRPr sz="1300">
              <a:solidFill>
                <a:schemeClr val="dk1"/>
              </a:solidFill>
              <a:highlight>
                <a:srgbClr val="FFFFFF"/>
              </a:highlight>
            </a:endParaRPr>
          </a:p>
        </p:txBody>
      </p:sp>
      <p:pic>
        <p:nvPicPr>
          <p:cNvPr id="278" name="Google Shape;278;p46"/>
          <p:cNvPicPr preferRelativeResize="0"/>
          <p:nvPr/>
        </p:nvPicPr>
        <p:blipFill>
          <a:blip r:embed="rId4">
            <a:alphaModFix/>
          </a:blip>
          <a:stretch>
            <a:fillRect/>
          </a:stretch>
        </p:blipFill>
        <p:spPr>
          <a:xfrm>
            <a:off x="0" y="3920500"/>
            <a:ext cx="5756150" cy="1279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2" name="Shape 282"/>
        <p:cNvGrpSpPr/>
        <p:nvPr/>
      </p:nvGrpSpPr>
      <p:grpSpPr>
        <a:xfrm>
          <a:off x="0" y="0"/>
          <a:ext cx="0" cy="0"/>
          <a:chOff x="0" y="0"/>
          <a:chExt cx="0" cy="0"/>
        </a:xfrm>
      </p:grpSpPr>
      <p:sp>
        <p:nvSpPr>
          <p:cNvPr id="283" name="Google Shape;283;p47"/>
          <p:cNvSpPr txBox="1"/>
          <p:nvPr>
            <p:ph type="title"/>
          </p:nvPr>
        </p:nvSpPr>
        <p:spPr>
          <a:xfrm>
            <a:off x="311700" y="2239950"/>
            <a:ext cx="8520600" cy="66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000"/>
              <a:t>Cảm ơn thầy và các bạn đã lắng nghe</a:t>
            </a:r>
            <a:endParaRPr b="1"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1200"/>
              </a:spcAft>
              <a:buClr>
                <a:schemeClr val="dk1"/>
              </a:buClr>
              <a:buSzPts val="1100"/>
              <a:buFont typeface="Arial"/>
              <a:buNone/>
            </a:pPr>
            <a:r>
              <a:rPr lang="en" sz="2400"/>
              <a:t>Một số phương pháp học máy với dữ liệu mất cân bằng</a:t>
            </a:r>
            <a:endParaRPr sz="2400"/>
          </a:p>
        </p:txBody>
      </p:sp>
      <p:sp>
        <p:nvSpPr>
          <p:cNvPr id="76" name="Google Shape;76;p1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298450" lvl="0" marL="457200" rtl="0" algn="l">
              <a:spcBef>
                <a:spcPts val="1200"/>
              </a:spcBef>
              <a:spcAft>
                <a:spcPts val="0"/>
              </a:spcAft>
              <a:buClr>
                <a:schemeClr val="dk1"/>
              </a:buClr>
              <a:buSzPts val="1100"/>
              <a:buChar char="●"/>
            </a:pPr>
            <a:r>
              <a:rPr lang="en">
                <a:solidFill>
                  <a:schemeClr val="dk1"/>
                </a:solidFill>
              </a:rPr>
              <a:t>Resampling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Augumentative oversampling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semi-supervised learning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cost sensitive learning</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77" name="Google Shape;77;p16"/>
          <p:cNvPicPr preferRelativeResize="0"/>
          <p:nvPr/>
        </p:nvPicPr>
        <p:blipFill>
          <a:blip r:embed="rId3">
            <a:alphaModFix/>
          </a:blip>
          <a:stretch>
            <a:fillRect/>
          </a:stretch>
        </p:blipFill>
        <p:spPr>
          <a:xfrm>
            <a:off x="4795800" y="1017736"/>
            <a:ext cx="4260300" cy="400893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Mô hình sinh ảnh</a:t>
            </a:r>
            <a:endParaRPr/>
          </a:p>
        </p:txBody>
      </p:sp>
      <p:pic>
        <p:nvPicPr>
          <p:cNvPr id="83" name="Google Shape;83;p17"/>
          <p:cNvPicPr preferRelativeResize="0"/>
          <p:nvPr/>
        </p:nvPicPr>
        <p:blipFill>
          <a:blip r:embed="rId3">
            <a:alphaModFix/>
          </a:blip>
          <a:stretch>
            <a:fillRect/>
          </a:stretch>
        </p:blipFill>
        <p:spPr>
          <a:xfrm>
            <a:off x="2259347" y="1017725"/>
            <a:ext cx="4625305" cy="41257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Mạng GAN</a:t>
            </a:r>
            <a:endParaRPr/>
          </a:p>
        </p:txBody>
      </p:sp>
      <p:pic>
        <p:nvPicPr>
          <p:cNvPr id="89" name="Google Shape;89;p18"/>
          <p:cNvPicPr preferRelativeResize="0"/>
          <p:nvPr/>
        </p:nvPicPr>
        <p:blipFill>
          <a:blip r:embed="rId3">
            <a:alphaModFix/>
          </a:blip>
          <a:stretch>
            <a:fillRect/>
          </a:stretch>
        </p:blipFill>
        <p:spPr>
          <a:xfrm>
            <a:off x="152400" y="1170125"/>
            <a:ext cx="8839201" cy="35477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Hàm loss của mạng Generator</a:t>
            </a:r>
            <a:endParaRPr/>
          </a:p>
        </p:txBody>
      </p:sp>
      <p:pic>
        <p:nvPicPr>
          <p:cNvPr id="95" name="Google Shape;95;p19"/>
          <p:cNvPicPr preferRelativeResize="0"/>
          <p:nvPr/>
        </p:nvPicPr>
        <p:blipFill>
          <a:blip r:embed="rId3">
            <a:alphaModFix/>
          </a:blip>
          <a:stretch>
            <a:fillRect/>
          </a:stretch>
        </p:blipFill>
        <p:spPr>
          <a:xfrm>
            <a:off x="1376350" y="1217174"/>
            <a:ext cx="6391275" cy="1457325"/>
          </a:xfrm>
          <a:prstGeom prst="rect">
            <a:avLst/>
          </a:prstGeom>
          <a:noFill/>
          <a:ln>
            <a:noFill/>
          </a:ln>
        </p:spPr>
      </p:pic>
      <p:sp>
        <p:nvSpPr>
          <p:cNvPr id="96" name="Google Shape;96;p19"/>
          <p:cNvSpPr txBox="1"/>
          <p:nvPr>
            <p:ph idx="1" type="body"/>
          </p:nvPr>
        </p:nvSpPr>
        <p:spPr>
          <a:xfrm>
            <a:off x="311700" y="2749100"/>
            <a:ext cx="8520600" cy="18198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2000">
                <a:solidFill>
                  <a:schemeClr val="dk1"/>
                </a:solidFill>
                <a:highlight>
                  <a:srgbClr val="FFFFFF"/>
                </a:highlight>
              </a:rPr>
              <a:t>Generator sẽ học để đánh lừa Discriminator rằng số nó sinh ra là số thật</a:t>
            </a:r>
            <a:endParaRPr sz="20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Hàm loss của mô hình Discriminator</a:t>
            </a:r>
            <a:endParaRPr/>
          </a:p>
        </p:txBody>
      </p:sp>
      <p:pic>
        <p:nvPicPr>
          <p:cNvPr id="102" name="Google Shape;102;p20"/>
          <p:cNvPicPr preferRelativeResize="0"/>
          <p:nvPr/>
        </p:nvPicPr>
        <p:blipFill>
          <a:blip r:embed="rId3">
            <a:alphaModFix/>
          </a:blip>
          <a:stretch>
            <a:fillRect/>
          </a:stretch>
        </p:blipFill>
        <p:spPr>
          <a:xfrm>
            <a:off x="152400" y="1259900"/>
            <a:ext cx="8839200" cy="1247024"/>
          </a:xfrm>
          <a:prstGeom prst="rect">
            <a:avLst/>
          </a:prstGeom>
          <a:noFill/>
          <a:ln>
            <a:noFill/>
          </a:ln>
        </p:spPr>
      </p:pic>
      <p:sp>
        <p:nvSpPr>
          <p:cNvPr id="103" name="Google Shape;103;p20"/>
          <p:cNvSpPr txBox="1"/>
          <p:nvPr>
            <p:ph idx="1" type="body"/>
          </p:nvPr>
        </p:nvSpPr>
        <p:spPr>
          <a:xfrm>
            <a:off x="311700" y="2749100"/>
            <a:ext cx="8520600" cy="181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solidFill>
                  <a:schemeClr val="dk1"/>
                </a:solidFill>
                <a:highlight>
                  <a:srgbClr val="FFFFFF"/>
                </a:highlight>
              </a:rPr>
              <a:t>Discriminator thì cố gắng phân biệt đâu là ảnh thật và đâu là ảnh giả</a:t>
            </a:r>
            <a:endParaRPr sz="13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Hàm loss của mạng GAN</a:t>
            </a:r>
            <a:endParaRPr/>
          </a:p>
        </p:txBody>
      </p:sp>
      <p:pic>
        <p:nvPicPr>
          <p:cNvPr id="109" name="Google Shape;109;p21"/>
          <p:cNvPicPr preferRelativeResize="0"/>
          <p:nvPr/>
        </p:nvPicPr>
        <p:blipFill>
          <a:blip r:embed="rId3">
            <a:alphaModFix/>
          </a:blip>
          <a:stretch>
            <a:fillRect/>
          </a:stretch>
        </p:blipFill>
        <p:spPr>
          <a:xfrm>
            <a:off x="196750" y="1297149"/>
            <a:ext cx="8839200" cy="5892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